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142" d="100"/>
          <a:sy n="142" d="100"/>
        </p:scale>
        <p:origin x="-660" y="-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41772"/>
            <a:ext cx="7772400" cy="17907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4DFF-0894-4BE3-B323-6510529BE3F8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96192-0E47-48A8-A4BF-A77332568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69940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4DFF-0894-4BE3-B323-6510529BE3F8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96192-0E47-48A8-A4BF-A77332568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2936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273844"/>
            <a:ext cx="1971675" cy="435887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273844"/>
            <a:ext cx="5800725" cy="435887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4DFF-0894-4BE3-B323-6510529BE3F8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96192-0E47-48A8-A4BF-A77332568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495559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4DFF-0894-4BE3-B323-6510529BE3F8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96192-0E47-48A8-A4BF-A77332568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66537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5"/>
            <a:ext cx="7886700" cy="213955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9"/>
            <a:ext cx="7886700" cy="1125140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4DFF-0894-4BE3-B323-6510529BE3F8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96192-0E47-48A8-A4BF-A77332568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57559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4DFF-0894-4BE3-B323-6510529BE3F8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96192-0E47-48A8-A4BF-A77332568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63134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5"/>
            <a:ext cx="7886700" cy="99417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260872"/>
            <a:ext cx="3887391" cy="61793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1878806"/>
            <a:ext cx="3887391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4DFF-0894-4BE3-B323-6510529BE3F8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96192-0E47-48A8-A4BF-A77332568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92673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4DFF-0894-4BE3-B323-6510529BE3F8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96192-0E47-48A8-A4BF-A77332568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38953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4DFF-0894-4BE3-B323-6510529BE3F8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96192-0E47-48A8-A4BF-A77332568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495502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70"/>
            <a:ext cx="4629150" cy="365521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4DFF-0894-4BE3-B323-6510529BE3F8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96192-0E47-48A8-A4BF-A77332568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720461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70"/>
            <a:ext cx="4629150" cy="365521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4DFF-0894-4BE3-B323-6510529BE3F8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96192-0E47-48A8-A4BF-A77332568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65033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054DFF-0894-4BE3-B323-6510529BE3F8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D96192-0E47-48A8-A4BF-A77332568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04130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139888" y="406739"/>
            <a:ext cx="5419649" cy="1267419"/>
          </a:xfrm>
        </p:spPr>
        <p:txBody>
          <a:bodyPr anchor="ctr">
            <a:normAutofit fontScale="90000"/>
          </a:bodyPr>
          <a:lstStyle/>
          <a:p>
            <a:pPr algn="l">
              <a:lnSpc>
                <a:spcPct val="100000"/>
              </a:lnSpc>
            </a:pPr>
            <a:r>
              <a:rPr lang="ru-RU" sz="2800" b="1" dirty="0" smtClean="0"/>
              <a:t>КАЗАХСКИЙ НАЦИОНАЛЬНЫЙ УНИВЕРСИТЕТ ИМ. АЛЬ-ФАРАБИ</a:t>
            </a:r>
            <a:endParaRPr lang="ru-RU" sz="2800" b="1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64501" y="309808"/>
            <a:ext cx="1876993" cy="1441601"/>
          </a:xfrm>
          <a:prstGeom prst="ellipse">
            <a:avLst/>
          </a:prstGeom>
        </p:spPr>
      </p:pic>
      <p:sp>
        <p:nvSpPr>
          <p:cNvPr id="6" name="Заголовок 1"/>
          <p:cNvSpPr txBox="1">
            <a:spLocks/>
          </p:cNvSpPr>
          <p:nvPr/>
        </p:nvSpPr>
        <p:spPr>
          <a:xfrm>
            <a:off x="3146612" y="1677924"/>
            <a:ext cx="5426372" cy="80815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ru-RU" sz="2400" b="1" dirty="0" smtClean="0"/>
              <a:t>Высшая школа экономики и бизнеса</a:t>
            </a:r>
            <a:endParaRPr lang="ru-RU" sz="2400" b="1" dirty="0"/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3139888" y="2669155"/>
            <a:ext cx="5419648" cy="8484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ru-RU" sz="3200" b="1" dirty="0" smtClean="0"/>
              <a:t>«Слияние и поглощение»</a:t>
            </a:r>
            <a:endParaRPr lang="ru-RU" sz="3200" b="1" dirty="0"/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3146612" y="3650353"/>
            <a:ext cx="5419648" cy="6144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ru-RU" sz="2400" b="1" dirty="0" smtClean="0"/>
              <a:t>Алиева Б.М.</a:t>
            </a:r>
          </a:p>
          <a:p>
            <a:pPr algn="l">
              <a:lnSpc>
                <a:spcPct val="100000"/>
              </a:lnSpc>
            </a:pPr>
            <a:r>
              <a:rPr lang="ru-RU" sz="2400" b="1" dirty="0" smtClean="0"/>
              <a:t>к.э.н., </a:t>
            </a:r>
            <a:r>
              <a:rPr lang="ru-RU" sz="2400" b="1" dirty="0" err="1" smtClean="0"/>
              <a:t>и.о</a:t>
            </a:r>
            <a:r>
              <a:rPr lang="ru-RU" sz="2400" b="1" dirty="0" smtClean="0"/>
              <a:t>. доцента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xmlns="" val="901411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3173506" y="248771"/>
            <a:ext cx="5329472" cy="2232211"/>
          </a:xfrm>
          <a:prstGeom prst="roundRect">
            <a:avLst>
              <a:gd name="adj" fmla="val 13772"/>
            </a:avLst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400" b="1" dirty="0" smtClean="0">
                <a:solidFill>
                  <a:sysClr val="windowText" lastClr="000000"/>
                </a:solidFill>
              </a:rPr>
              <a:t>4 этап – Конкурсное производство </a:t>
            </a:r>
            <a:r>
              <a:rPr lang="ru-RU" sz="2400" dirty="0" smtClean="0">
                <a:solidFill>
                  <a:sysClr val="windowText" lastClr="000000"/>
                </a:solidFill>
              </a:rPr>
              <a:t>применяется к должнику, который признан банкротом, </a:t>
            </a:r>
            <a:r>
              <a:rPr lang="ru-RU" sz="2400" dirty="0">
                <a:solidFill>
                  <a:sysClr val="windowText" lastClr="000000"/>
                </a:solidFill>
              </a:rPr>
              <a:t>в целях соразмерного удовлетворения требований кредиторов. </a:t>
            </a:r>
            <a:endParaRPr lang="ru-RU" sz="2400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ятиугольник 6"/>
          <p:cNvSpPr/>
          <p:nvPr/>
        </p:nvSpPr>
        <p:spPr>
          <a:xfrm>
            <a:off x="3173506" y="2651289"/>
            <a:ext cx="4249270" cy="2223270"/>
          </a:xfrm>
          <a:prstGeom prst="homePlate">
            <a:avLst>
              <a:gd name="adj" fmla="val 22632"/>
            </a:avLst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Эта процедура является </a:t>
            </a:r>
            <a:r>
              <a:rPr lang="ru-RU" sz="2400" b="1" i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ликвидационной и завершающей</a:t>
            </a:r>
            <a:r>
              <a:rPr lang="ru-RU" sz="24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 процессе банкротства предприятия и длится не более </a:t>
            </a:r>
            <a:r>
              <a:rPr lang="ru-RU" sz="2400" dirty="0" smtClea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ru-RU" sz="2400" dirty="0" smtClea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месяцев</a:t>
            </a:r>
            <a:r>
              <a:rPr lang="ru-RU" sz="2400" dirty="0" smtClean="0">
                <a:solidFill>
                  <a:sysClr val="windowText" lastClr="000000"/>
                </a:solidFill>
              </a:rPr>
              <a:t>.</a:t>
            </a:r>
            <a:endParaRPr lang="ru-RU" sz="2400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34513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193675" y="207044"/>
            <a:ext cx="540571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/>
              <a:t>Между должником, конкурсными кредиторами, уполномоченными органами заключается </a:t>
            </a:r>
            <a:r>
              <a:rPr lang="ru-RU" sz="2400" b="1" dirty="0"/>
              <a:t>мировое соглашение о прекращении дела о </a:t>
            </a:r>
            <a:r>
              <a:rPr lang="ru-RU" sz="2400" b="1" dirty="0" smtClean="0"/>
              <a:t>банкротстве.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ятиугольник 3"/>
          <p:cNvSpPr/>
          <p:nvPr/>
        </p:nvSpPr>
        <p:spPr>
          <a:xfrm>
            <a:off x="3160059" y="2125353"/>
            <a:ext cx="5560359" cy="1081772"/>
          </a:xfrm>
          <a:prstGeom prst="homePlate">
            <a:avLst>
              <a:gd name="adj" fmla="val 18003"/>
            </a:avLst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i="1" dirty="0" smtClean="0">
                <a:solidFill>
                  <a:schemeClr val="tx1"/>
                </a:solidFill>
              </a:rPr>
              <a:t>Распространяется </a:t>
            </a:r>
            <a:r>
              <a:rPr lang="ru-RU" sz="2400" i="1" dirty="0">
                <a:solidFill>
                  <a:schemeClr val="tx1"/>
                </a:solidFill>
              </a:rPr>
              <a:t>на требования кредиторов и уполномоченных органов, включенных в </a:t>
            </a:r>
            <a:r>
              <a:rPr lang="ru-RU" sz="2400" i="1" dirty="0" smtClean="0">
                <a:solidFill>
                  <a:schemeClr val="tx1"/>
                </a:solidFill>
              </a:rPr>
              <a:t>реестр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endParaRPr lang="ru-RU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ятиугольник 5"/>
          <p:cNvSpPr/>
          <p:nvPr/>
        </p:nvSpPr>
        <p:spPr>
          <a:xfrm>
            <a:off x="3112994" y="3476065"/>
            <a:ext cx="4168589" cy="1432112"/>
          </a:xfrm>
          <a:prstGeom prst="homePlate">
            <a:avLst>
              <a:gd name="adj" fmla="val 32354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Обязательство </a:t>
            </a:r>
            <a:r>
              <a:rPr lang="ru-RU" sz="2400" dirty="0">
                <a:solidFill>
                  <a:schemeClr val="tx1"/>
                </a:solidFill>
              </a:rPr>
              <a:t>может быть прекращено в денежной и </a:t>
            </a:r>
            <a:r>
              <a:rPr lang="ru-RU" sz="2400" dirty="0" smtClean="0">
                <a:solidFill>
                  <a:schemeClr val="tx1"/>
                </a:solidFill>
              </a:rPr>
              <a:t>не денежной </a:t>
            </a:r>
            <a:r>
              <a:rPr lang="ru-RU" sz="2400" dirty="0">
                <a:solidFill>
                  <a:schemeClr val="tx1"/>
                </a:solidFill>
              </a:rPr>
              <a:t>форме. </a:t>
            </a:r>
            <a:endParaRPr lang="ru-RU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Стрелка вниз 8"/>
          <p:cNvSpPr/>
          <p:nvPr/>
        </p:nvSpPr>
        <p:spPr>
          <a:xfrm>
            <a:off x="3217516" y="3216094"/>
            <a:ext cx="443063" cy="354977"/>
          </a:xfrm>
          <a:prstGeom prst="downArrow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01923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166783" y="388580"/>
            <a:ext cx="5336194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Источники:</a:t>
            </a:r>
          </a:p>
          <a:p>
            <a:pPr algn="just"/>
            <a:endParaRPr lang="ru-RU" sz="1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/>
              <a:t>Романовский М.В., Вострокнутова А.И. Корпоративные финансы. – СПб: Изд-во Питер, 2011.- 592с. </a:t>
            </a:r>
            <a:endParaRPr lang="ru-RU" sz="2400" dirty="0" smtClean="0"/>
          </a:p>
          <a:p>
            <a:pPr algn="just"/>
            <a:r>
              <a:rPr lang="ru-RU" sz="2400" dirty="0" smtClean="0"/>
              <a:t>  </a:t>
            </a:r>
            <a:r>
              <a:rPr lang="ru-RU" sz="2400" dirty="0" smtClean="0"/>
              <a:t>//</a:t>
            </a:r>
            <a:r>
              <a:rPr lang="ru-RU" sz="2400" dirty="0"/>
              <a:t>http://www.twirpx.com/file/1519759/ 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68324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857052" y="2449252"/>
            <a:ext cx="7391403" cy="13615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endParaRPr lang="ru-RU" sz="3200" b="1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153336" y="2240822"/>
            <a:ext cx="5197288" cy="11807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Лекция 1. Сущность банкротства. Процедура и 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этапы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95260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133165" y="166704"/>
            <a:ext cx="537653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Несостоятельность (банкротство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— это признанная арбитражным судом неспособность должника в полном объеме удовлетворить требования кредиторов по денежным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обязательствам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Табличка 2"/>
          <p:cNvSpPr/>
          <p:nvPr/>
        </p:nvSpPr>
        <p:spPr>
          <a:xfrm>
            <a:off x="3139891" y="2548219"/>
            <a:ext cx="3919816" cy="1102658"/>
          </a:xfrm>
          <a:prstGeom prst="plaqu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Внешний признак – </a:t>
            </a:r>
            <a:r>
              <a:rPr lang="ru-RU" sz="2400" dirty="0" smtClea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приостановление </a:t>
            </a:r>
            <a:r>
              <a:rPr lang="ru-RU" sz="24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его текущих платежей. </a:t>
            </a:r>
          </a:p>
        </p:txBody>
      </p:sp>
      <p:sp>
        <p:nvSpPr>
          <p:cNvPr id="4" name="Пятиугольник 3"/>
          <p:cNvSpPr/>
          <p:nvPr/>
        </p:nvSpPr>
        <p:spPr>
          <a:xfrm>
            <a:off x="3160059" y="3778624"/>
            <a:ext cx="4141693" cy="1129553"/>
          </a:xfrm>
          <a:prstGeom prst="homePlate">
            <a:avLst>
              <a:gd name="adj" fmla="val 29930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Закон РК от 7 марта 2014 года «О реабилитации и банкротстве»</a:t>
            </a:r>
            <a:endParaRPr lang="ru-RU" sz="2400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17069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126441" y="314621"/>
            <a:ext cx="537653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Экономическая теория и практика выделяют следующие виды банкротства:</a:t>
            </a:r>
          </a:p>
        </p:txBody>
      </p:sp>
      <p:sp>
        <p:nvSpPr>
          <p:cNvPr id="3" name="Прямоугольник с двумя скругленными противолежащими углами 2"/>
          <p:cNvSpPr/>
          <p:nvPr/>
        </p:nvSpPr>
        <p:spPr>
          <a:xfrm>
            <a:off x="3139889" y="1653750"/>
            <a:ext cx="5035923" cy="961703"/>
          </a:xfrm>
          <a:prstGeom prst="round2Diag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just">
              <a:buFont typeface="Wingdings" panose="05000000000000000000" pitchFamily="2" charset="2"/>
              <a:buChar char=""/>
            </a:pPr>
            <a:r>
              <a:rPr lang="ru-RU" sz="2400" b="1" dirty="0" smtClean="0">
                <a:solidFill>
                  <a:schemeClr val="tx1"/>
                </a:solidFill>
              </a:rPr>
              <a:t>Явное </a:t>
            </a:r>
            <a:r>
              <a:rPr lang="ru-RU" sz="2400" b="1" dirty="0">
                <a:solidFill>
                  <a:schemeClr val="tx1"/>
                </a:solidFill>
              </a:rPr>
              <a:t>(реальное) </a:t>
            </a:r>
            <a:r>
              <a:rPr lang="ru-RU" sz="2400" b="1" dirty="0" smtClean="0">
                <a:solidFill>
                  <a:schemeClr val="tx1"/>
                </a:solidFill>
              </a:rPr>
              <a:t>банкротство</a:t>
            </a:r>
            <a:endParaRPr lang="ru-RU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с одним скругленным углом 5"/>
          <p:cNvSpPr/>
          <p:nvPr/>
        </p:nvSpPr>
        <p:spPr>
          <a:xfrm>
            <a:off x="3139887" y="2877671"/>
            <a:ext cx="3926541" cy="1015254"/>
          </a:xfrm>
          <a:prstGeom prst="round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just">
              <a:buFont typeface="Wingdings" panose="05000000000000000000" pitchFamily="2" charset="2"/>
              <a:buChar char=""/>
            </a:pPr>
            <a:r>
              <a:rPr lang="ru-RU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Техническое банкротство</a:t>
            </a:r>
            <a:endParaRPr lang="ru-RU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56674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с двумя скругленными соседними углами 1"/>
          <p:cNvSpPr/>
          <p:nvPr/>
        </p:nvSpPr>
        <p:spPr>
          <a:xfrm>
            <a:off x="3160058" y="698832"/>
            <a:ext cx="5375219" cy="914815"/>
          </a:xfrm>
          <a:prstGeom prst="round2Same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just">
              <a:buFont typeface="Wingdings" panose="05000000000000000000" pitchFamily="2" charset="2"/>
              <a:buChar char=""/>
            </a:pPr>
            <a:r>
              <a:rPr lang="ru-RU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Умышленное </a:t>
            </a:r>
            <a:r>
              <a:rPr lang="ru-RU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(преднамеренное) </a:t>
            </a:r>
            <a:r>
              <a:rPr lang="ru-RU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банкротство</a:t>
            </a:r>
            <a:endParaRPr lang="ru-RU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с одним вырезанным углом 2"/>
          <p:cNvSpPr/>
          <p:nvPr/>
        </p:nvSpPr>
        <p:spPr>
          <a:xfrm>
            <a:off x="3153335" y="1869629"/>
            <a:ext cx="4746813" cy="732377"/>
          </a:xfrm>
          <a:prstGeom prst="snip1Rect">
            <a:avLst>
              <a:gd name="adj" fmla="val 14417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just">
              <a:buFont typeface="Wingdings" panose="05000000000000000000" pitchFamily="2" charset="2"/>
              <a:buChar char=""/>
            </a:pPr>
            <a:r>
              <a:rPr lang="ru-RU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Фиктивное банкротство</a:t>
            </a:r>
            <a:endParaRPr lang="ru-RU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160059" y="2865612"/>
            <a:ext cx="3980329" cy="872671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just">
              <a:buFont typeface="Wingdings" panose="05000000000000000000" pitchFamily="2" charset="2"/>
              <a:buChar char=""/>
            </a:pPr>
            <a:r>
              <a:rPr lang="ru-RU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Трансграничная несостоятельность</a:t>
            </a:r>
            <a:endParaRPr lang="ru-RU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77669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146611" y="314621"/>
            <a:ext cx="535636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Процедуры банкротства,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применяемые к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предприятиям-должникам: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139887" y="1544398"/>
            <a:ext cx="2891119" cy="2684702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just">
              <a:buFont typeface="Wingdings 2" panose="05020102010507070707" pitchFamily="18" charset="2"/>
              <a:buChar char="Ù"/>
            </a:pPr>
            <a:r>
              <a:rPr lang="ru-RU" sz="24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наблюдение; </a:t>
            </a:r>
          </a:p>
          <a:p>
            <a:pPr marL="342900" indent="-342900" algn="just">
              <a:buFont typeface="Wingdings 2" panose="05020102010507070707" pitchFamily="18" charset="2"/>
              <a:buChar char="Ù"/>
            </a:pPr>
            <a:r>
              <a:rPr lang="ru-RU" sz="24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</a:t>
            </a:r>
            <a:r>
              <a:rPr lang="ru-RU" sz="24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ин. </a:t>
            </a:r>
            <a:r>
              <a:rPr lang="ru-RU" sz="24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оздоровление; </a:t>
            </a:r>
            <a:endParaRPr lang="ru-RU" sz="2400" i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 2" panose="05020102010507070707" pitchFamily="18" charset="2"/>
              <a:buChar char="Ù"/>
            </a:pPr>
            <a:r>
              <a:rPr lang="ru-RU" sz="24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внешнее </a:t>
            </a:r>
            <a:r>
              <a:rPr lang="ru-RU" sz="24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управление; </a:t>
            </a:r>
            <a:endParaRPr lang="ru-RU" sz="2400" i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 2" panose="05020102010507070707" pitchFamily="18" charset="2"/>
              <a:buChar char="Ù"/>
            </a:pPr>
            <a:r>
              <a:rPr lang="ru-RU" sz="24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мировое </a:t>
            </a:r>
            <a:r>
              <a:rPr lang="ru-RU" sz="24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соглашение</a:t>
            </a:r>
            <a:endParaRPr lang="ru-RU" sz="2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с двумя усеченными соседними углами 8"/>
          <p:cNvSpPr/>
          <p:nvPr/>
        </p:nvSpPr>
        <p:spPr>
          <a:xfrm>
            <a:off x="5472953" y="1255623"/>
            <a:ext cx="3534256" cy="714371"/>
          </a:xfrm>
          <a:prstGeom prst="snip2Same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Восстановительные</a:t>
            </a:r>
            <a:endParaRPr lang="ru-RU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6131860" y="2243645"/>
            <a:ext cx="2838438" cy="125259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just">
              <a:buFont typeface="Wingdings" panose="05000000000000000000" pitchFamily="2" charset="2"/>
              <a:buChar char="l"/>
            </a:pPr>
            <a:r>
              <a:rPr lang="ru-RU" sz="24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</a:t>
            </a:r>
            <a:r>
              <a:rPr lang="ru-RU" sz="24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онкурсное </a:t>
            </a:r>
            <a:r>
              <a:rPr lang="ru-RU" sz="24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производство</a:t>
            </a:r>
            <a:endParaRPr lang="ru-RU" sz="2400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с двумя усеченными соседними углами 11"/>
          <p:cNvSpPr/>
          <p:nvPr/>
        </p:nvSpPr>
        <p:spPr>
          <a:xfrm>
            <a:off x="3160056" y="4348374"/>
            <a:ext cx="3045760" cy="553079"/>
          </a:xfrm>
          <a:prstGeom prst="snip2Same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Ликвидационные</a:t>
            </a:r>
            <a:endParaRPr lang="ru-RU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Стрелка углом 17"/>
          <p:cNvSpPr/>
          <p:nvPr/>
        </p:nvSpPr>
        <p:spPr>
          <a:xfrm rot="16200000" flipH="1">
            <a:off x="4938436" y="1136279"/>
            <a:ext cx="369794" cy="759759"/>
          </a:xfrm>
          <a:prstGeom prst="bentArrow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9" name="Стрелка углом 18"/>
          <p:cNvSpPr/>
          <p:nvPr/>
        </p:nvSpPr>
        <p:spPr>
          <a:xfrm rot="5400000" flipH="1">
            <a:off x="5839385" y="3869390"/>
            <a:ext cx="1264021" cy="531159"/>
          </a:xfrm>
          <a:prstGeom prst="bentArrow">
            <a:avLst>
              <a:gd name="adj1" fmla="val 25000"/>
              <a:gd name="adj2" fmla="val 23734"/>
              <a:gd name="adj3" fmla="val 25000"/>
              <a:gd name="adj4" fmla="val 43750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33267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146611" y="314621"/>
            <a:ext cx="535636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Этапы банкротства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с двумя усеченными противолежащими углами 3"/>
          <p:cNvSpPr/>
          <p:nvPr/>
        </p:nvSpPr>
        <p:spPr>
          <a:xfrm>
            <a:off x="3146612" y="865809"/>
            <a:ext cx="5356366" cy="1958074"/>
          </a:xfrm>
          <a:prstGeom prst="snip2DiagRect">
            <a:avLst>
              <a:gd name="adj1" fmla="val 0"/>
              <a:gd name="adj2" fmla="val 6849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этап – наблюдение</a:t>
            </a: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применяется </a:t>
            </a: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 должнику в целях обеспечения сохранности </a:t>
            </a: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его имущества, </a:t>
            </a: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проведения анализа его </a:t>
            </a: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финансового состояния.</a:t>
            </a:r>
            <a:endParaRPr lang="ru-RU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173508" y="3005418"/>
            <a:ext cx="3590364" cy="1938992"/>
          </a:xfrm>
          <a:prstGeom prst="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>
              <a:buClr>
                <a:srgbClr val="0070C0"/>
              </a:buClr>
            </a:pPr>
            <a:r>
              <a:rPr lang="ru-RU" sz="2400" dirty="0" smtClea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Процедура </a:t>
            </a:r>
            <a:r>
              <a:rPr lang="ru-RU" sz="24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вводится сроком </a:t>
            </a:r>
            <a:r>
              <a:rPr lang="ru-RU" sz="2400" b="1" i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 7 </a:t>
            </a:r>
            <a:r>
              <a:rPr lang="ru-RU" sz="2400" b="1" i="1" dirty="0" smtClea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месяцев при исполнении определенных условий</a:t>
            </a:r>
            <a:r>
              <a:rPr lang="ru-RU" sz="2400" b="1" i="1" dirty="0" smtClea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400" b="1" i="1" dirty="0" smtClean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2760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с двумя скругленными противолежащими углами 1"/>
          <p:cNvSpPr/>
          <p:nvPr/>
        </p:nvSpPr>
        <p:spPr>
          <a:xfrm>
            <a:off x="3133166" y="283219"/>
            <a:ext cx="5446058" cy="2197763"/>
          </a:xfrm>
          <a:prstGeom prst="round2Diag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400" b="1" dirty="0" smtClea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этап – процедура </a:t>
            </a:r>
            <a:r>
              <a:rPr lang="ru-RU" sz="24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финансового </a:t>
            </a:r>
            <a:r>
              <a:rPr lang="ru-RU" sz="2400" b="1" dirty="0" smtClea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оздоровления </a:t>
            </a:r>
            <a:r>
              <a:rPr lang="ru-RU" sz="2400" dirty="0" smtClea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применяется </a:t>
            </a:r>
            <a:r>
              <a:rPr lang="ru-RU" sz="24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 должнику в целях восстановления его платежеспособности и погашения задолженности в соответствии с графиком. </a:t>
            </a:r>
          </a:p>
        </p:txBody>
      </p:sp>
      <p:sp>
        <p:nvSpPr>
          <p:cNvPr id="4" name="Пятиугольник 3"/>
          <p:cNvSpPr/>
          <p:nvPr/>
        </p:nvSpPr>
        <p:spPr>
          <a:xfrm>
            <a:off x="3153335" y="2714780"/>
            <a:ext cx="4013947" cy="2206843"/>
          </a:xfrm>
          <a:prstGeom prst="homePlate">
            <a:avLst>
              <a:gd name="adj" fmla="val 25192"/>
            </a:avLst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Центральное мероприятие – </a:t>
            </a:r>
            <a:r>
              <a:rPr lang="ru-RU" sz="2400" b="1" i="1" dirty="0" smtClea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погашение </a:t>
            </a:r>
            <a:r>
              <a:rPr lang="ru-RU" sz="2400" b="1" i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должником своей задолженности в соответствии с графиком</a:t>
            </a:r>
            <a:r>
              <a:rPr lang="ru-RU" sz="24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846828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с двумя скругленными соседними углами 1"/>
          <p:cNvSpPr/>
          <p:nvPr/>
        </p:nvSpPr>
        <p:spPr>
          <a:xfrm>
            <a:off x="3139888" y="201707"/>
            <a:ext cx="5381943" cy="2588558"/>
          </a:xfrm>
          <a:prstGeom prst="round2Same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400" b="1" dirty="0" smtClean="0">
                <a:solidFill>
                  <a:sysClr val="windowText" lastClr="000000"/>
                </a:solidFill>
              </a:rPr>
              <a:t>3 этап – </a:t>
            </a:r>
            <a:r>
              <a:rPr lang="ru-RU" sz="2400" b="1" dirty="0">
                <a:solidFill>
                  <a:sysClr val="windowText" lastClr="000000"/>
                </a:solidFill>
              </a:rPr>
              <a:t>процедура внешнего </a:t>
            </a:r>
            <a:r>
              <a:rPr lang="ru-RU" sz="2400" b="1" dirty="0" smtClean="0">
                <a:solidFill>
                  <a:sysClr val="windowText" lastClr="000000"/>
                </a:solidFill>
              </a:rPr>
              <a:t>управления </a:t>
            </a:r>
            <a:r>
              <a:rPr lang="ru-RU" sz="2400" dirty="0" smtClean="0">
                <a:solidFill>
                  <a:sysClr val="windowText" lastClr="000000"/>
                </a:solidFill>
              </a:rPr>
              <a:t>вводится, если </a:t>
            </a:r>
            <a:r>
              <a:rPr lang="ru-RU" sz="2400" dirty="0">
                <a:solidFill>
                  <a:sysClr val="windowText" lastClr="000000"/>
                </a:solidFill>
              </a:rPr>
              <a:t>по результатам процедуры наблюдения и </a:t>
            </a:r>
            <a:r>
              <a:rPr lang="ru-RU" sz="2400" dirty="0" smtClean="0">
                <a:solidFill>
                  <a:sysClr val="windowText" lastClr="000000"/>
                </a:solidFill>
              </a:rPr>
              <a:t>финансового </a:t>
            </a:r>
            <a:r>
              <a:rPr lang="ru-RU" sz="2400" dirty="0">
                <a:solidFill>
                  <a:sysClr val="windowText" lastClr="000000"/>
                </a:solidFill>
              </a:rPr>
              <a:t>оздоровления была выявлена возможность </a:t>
            </a:r>
            <a:r>
              <a:rPr lang="ru-RU" sz="2400" dirty="0" smtClean="0">
                <a:solidFill>
                  <a:sysClr val="windowText" lastClr="000000"/>
                </a:solidFill>
              </a:rPr>
              <a:t>восстановления платежеспособности </a:t>
            </a:r>
            <a:r>
              <a:rPr lang="ru-RU" sz="2400" dirty="0" smtClean="0">
                <a:solidFill>
                  <a:sysClr val="windowText" lastClr="000000"/>
                </a:solidFill>
              </a:rPr>
              <a:t>должника. </a:t>
            </a:r>
            <a:endParaRPr lang="ru-RU" sz="2400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ятиугольник 3"/>
          <p:cNvSpPr/>
          <p:nvPr/>
        </p:nvSpPr>
        <p:spPr>
          <a:xfrm>
            <a:off x="3139888" y="3052482"/>
            <a:ext cx="4155142" cy="1815353"/>
          </a:xfrm>
          <a:prstGeom prst="homePlate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Управление всеми </a:t>
            </a:r>
            <a:r>
              <a:rPr lang="ru-RU" sz="24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делами </a:t>
            </a:r>
            <a:r>
              <a:rPr lang="ru-RU" sz="2400" dirty="0" smtClea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предприятия возлагается </a:t>
            </a:r>
            <a:r>
              <a:rPr lang="ru-RU" sz="24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</a:t>
            </a:r>
            <a:r>
              <a:rPr lang="ru-RU" sz="2400" b="1" i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внешнего управляющего</a:t>
            </a:r>
            <a:r>
              <a:rPr lang="ru-RU" sz="2400" dirty="0" smtClea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400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84360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376</TotalTime>
  <Words>325</Words>
  <Application>Microsoft Office PowerPoint</Application>
  <PresentationFormat>Экран (16:9)</PresentationFormat>
  <Paragraphs>39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КАЗАХСКИЙ НАЦИОНАЛЬНЫЙ УНИВЕРСИТЕТ ИМ. АЛЬ-ФАРАБИ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Windows User</dc:creator>
  <cp:lastModifiedBy>user</cp:lastModifiedBy>
  <cp:revision>39</cp:revision>
  <dcterms:created xsi:type="dcterms:W3CDTF">2019-11-21T13:29:15Z</dcterms:created>
  <dcterms:modified xsi:type="dcterms:W3CDTF">2019-11-25T12:46:31Z</dcterms:modified>
</cp:coreProperties>
</file>